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0400"/>
  <p:notesSz cx="6858000" cy="9144000"/>
  <p:embeddedFontLst>
    <p:embeddedFont>
      <p:font typeface="Montserra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24a9163b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224a9163bb_0_3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24a9163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224a9163bb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24a9163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224a9163bb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4a9163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224a9163bb_0_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24a9163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2224a9163bb_0_3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24a9163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224a9163bb_0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24a9163b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224a9163bb_0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24a9163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224a9163bb_0_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24a9163b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2224a9163bb_0_6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24a9163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224a9163bb_0_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fcd7d2e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1fcd7d2e39_0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24a9163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224a9163bb_0_7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24a9163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224a9163bb_0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24a9163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224a9163bb_0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24a9163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224a9163bb_0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24a9163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224a9163bb_0_1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24a9163b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224a9163bb_0_1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24a9163b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224a9163bb_0_1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24a9163b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224a9163bb_0_1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24a9163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2224a9163bb_0_1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24a9163b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224a9163bb_0_1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0a61f5f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20a61f5fa4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24a9163b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224a9163bb_0_1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24a9163b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2224a9163bb_0_1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24a9163b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224a9163bb_0_1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24a9163b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2224a9163bb_0_1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24a9163b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224a9163bb_0_1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24a9163b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2224a9163bb_0_1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24a9163b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224a9163bb_0_1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24a9163b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224a9163bb_0_19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24a9163b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2224a9163bb_0_20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24a9163b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224a9163bb_0_2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a61f5f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20a61f5fa4_0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24a9163b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224a9163bb_0_2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24a9163b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224a9163bb_0_2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224a9163b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2224a9163bb_0_23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24a9163b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2224a9163bb_0_2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24a9163b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2224a9163bb_0_2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24a9163b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2224a9163bb_0_2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24a9163b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224a9163bb_0_26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224a9163b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2224a9163bb_0_2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24a9163b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2224a9163bb_0_27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24a9163b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2224a9163bb_0_2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24c8cca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224c8cca9c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24a9163b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2224a9163bb_0_2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24a9163b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g2224a9163bb_0_2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24a9163b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2224a9163bb_0_3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24a916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2224a9163bb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24a9163b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2224a9163bb_0_5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0a61f5f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20a61f5fa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24c8cca9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24c8cca9c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24c8cca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224c8cca9c_0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24c8cca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24c8cca9c_0_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ites.google.com/nlarburu.com/ciberseguridad-mundo-ot/inicio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hyperlink" Target="https://www.cibcomtech.com/" TargetMode="External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uvesy-mdt.com/en/versiondog" TargetMode="External"/><Relationship Id="rId4" Type="http://schemas.openxmlformats.org/officeDocument/2006/relationships/image" Target="../media/image74.png"/><Relationship Id="rId5" Type="http://schemas.openxmlformats.org/officeDocument/2006/relationships/hyperlink" Target="https://auvesy-mdt.com/en/versiondog" TargetMode="External"/><Relationship Id="rId6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eekflare.com/es/network-monitoring-software/" TargetMode="External"/><Relationship Id="rId4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>
            <p:ph idx="4294967295" type="title"/>
          </p:nvPr>
        </p:nvSpPr>
        <p:spPr>
          <a:xfrm>
            <a:off x="2770875" y="456062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4" name="Google Shape;154;p17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6263200" y="1119275"/>
            <a:ext cx="554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13.2 Siemens Sinec Sinema RC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866550" y="1460725"/>
            <a:ext cx="97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s-E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de gestión y de configuración de red SINEC NMS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25" y="1999538"/>
            <a:ext cx="4437424" cy="43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150" y="3340863"/>
            <a:ext cx="6239025" cy="3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3850" y="1928450"/>
            <a:ext cx="6082250" cy="14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50" y="1254400"/>
            <a:ext cx="11314449" cy="51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175" y="1246150"/>
            <a:ext cx="11266600" cy="52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609525" y="1573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400" y="1394700"/>
            <a:ext cx="9663900" cy="49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300" y="1301074"/>
            <a:ext cx="10551351" cy="50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050" y="1229650"/>
            <a:ext cx="10332374" cy="52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300" y="1378200"/>
            <a:ext cx="10411124" cy="50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21" name="Google Shape;221;p24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138" y="1485475"/>
            <a:ext cx="10617675" cy="50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30" name="Google Shape;230;p25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5" y="1254400"/>
            <a:ext cx="11092824" cy="51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84" name="Google Shape;84;p9"/>
          <p:cNvSpPr txBox="1"/>
          <p:nvPr/>
        </p:nvSpPr>
        <p:spPr>
          <a:xfrm>
            <a:off x="3752575" y="2204838"/>
            <a:ext cx="78282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/>
              <a:t>13.1 Siemens Sinec INS</a:t>
            </a:r>
            <a:endParaRPr sz="26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600"/>
              <a:t>13.2 Siemens Sinec Sinema RC</a:t>
            </a:r>
            <a:endParaRPr sz="26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600"/>
              <a:t>13.3 </a:t>
            </a:r>
            <a:r>
              <a:rPr b="1" lang="es-ES" sz="2600"/>
              <a:t>Siemens Sinec NMS</a:t>
            </a:r>
            <a:endParaRPr b="1" sz="26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600"/>
              <a:t>13.4 </a:t>
            </a:r>
            <a:r>
              <a:rPr b="1" lang="es-ES" sz="2600"/>
              <a:t>Nozomi Guardian </a:t>
            </a:r>
            <a:endParaRPr b="1" sz="26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600"/>
              <a:t>13.5 Version Dog</a:t>
            </a:r>
            <a:endParaRPr sz="26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ES" sz="2600"/>
              <a:t>13.6 Otros</a:t>
            </a:r>
            <a:endParaRPr sz="2600"/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750" y="2708913"/>
            <a:ext cx="4030850" cy="25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00" y="1419475"/>
            <a:ext cx="10885324" cy="50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75" y="1340700"/>
            <a:ext cx="10530449" cy="5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57" name="Google Shape;257;p28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625" y="1394700"/>
            <a:ext cx="10753299" cy="50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66" name="Google Shape;266;p29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475" y="1237900"/>
            <a:ext cx="10567874" cy="5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75" y="1435975"/>
            <a:ext cx="10332351" cy="50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25" y="1444225"/>
            <a:ext cx="10302601" cy="49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50" y="1340700"/>
            <a:ext cx="10492500" cy="505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02" name="Google Shape;302;p33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5" y="1279550"/>
            <a:ext cx="10531624" cy="5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11" name="Google Shape;311;p34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70975"/>
            <a:ext cx="10971300" cy="49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6" name="Google Shape;326;p36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350" y="1606050"/>
            <a:ext cx="10412101" cy="47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475" y="4184125"/>
            <a:ext cx="5809900" cy="21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30" name="Google Shape;330;p36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12.- Segmentación de redes</a:t>
            </a:r>
            <a:endParaRPr/>
          </a:p>
        </p:txBody>
      </p:sp>
      <p:sp>
        <p:nvSpPr>
          <p:cNvPr id="92" name="Google Shape;92;p10"/>
          <p:cNvSpPr txBox="1"/>
          <p:nvPr/>
        </p:nvSpPr>
        <p:spPr>
          <a:xfrm>
            <a:off x="6826600" y="1208400"/>
            <a:ext cx="455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rgbClr val="727272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12.7 Segmentación con FW</a:t>
            </a:r>
            <a:endParaRPr/>
          </a:p>
        </p:txBody>
      </p:sp>
      <p:pic>
        <p:nvPicPr>
          <p:cNvPr id="93" name="Google Shape;93;p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75" y="1899000"/>
            <a:ext cx="11738624" cy="413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6667" y="3765529"/>
            <a:ext cx="2547949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 txBox="1"/>
          <p:nvPr/>
        </p:nvSpPr>
        <p:spPr>
          <a:xfrm>
            <a:off x="9195000" y="4788100"/>
            <a:ext cx="2547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"/>
              <a:buNone/>
            </a:pPr>
            <a:r>
              <a:rPr lang="es-ES" sz="900">
                <a:solidFill>
                  <a:srgbClr val="FFFFFF"/>
                </a:solidFill>
                <a:highlight>
                  <a:srgbClr val="019283"/>
                </a:highlight>
                <a:latin typeface="Montserrat"/>
                <a:ea typeface="Montserrat"/>
                <a:cs typeface="Montserrat"/>
                <a:sym typeface="Montserrat"/>
              </a:rPr>
              <a:t>CIFP Barakaldo LHII </a:t>
            </a:r>
            <a:endParaRPr sz="900">
              <a:solidFill>
                <a:srgbClr val="FFFFFF"/>
              </a:solidFill>
              <a:highlight>
                <a:srgbClr val="01928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        Nicolas Larburu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99" y="4232650"/>
            <a:ext cx="3640900" cy="8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7775" y="6038100"/>
            <a:ext cx="1771750" cy="4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6" name="Google Shape;336;p37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676" y="1340700"/>
            <a:ext cx="9622649" cy="5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39" name="Google Shape;339;p37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250" y="1493750"/>
            <a:ext cx="10570700" cy="490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48" name="Google Shape;348;p38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50" y="1378200"/>
            <a:ext cx="10613000" cy="5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57" name="Google Shape;357;p39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3" name="Google Shape;363;p40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81051"/>
            <a:ext cx="10774176" cy="47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66" name="Google Shape;366;p40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2" name="Google Shape;372;p41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751" y="1373725"/>
            <a:ext cx="10090076" cy="5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13.3 Siemens Sinec NMS</a:t>
            </a:r>
            <a:endParaRPr b="1"/>
          </a:p>
        </p:txBody>
      </p:sp>
      <p:sp>
        <p:nvSpPr>
          <p:cNvPr id="375" name="Google Shape;375;p41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375" y="1378200"/>
            <a:ext cx="7436326" cy="4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384" name="Google Shape;384;p42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375" y="2254775"/>
            <a:ext cx="88773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393" name="Google Shape;393;p43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9" name="Google Shape;399;p44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50" y="1305700"/>
            <a:ext cx="81248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789725"/>
            <a:ext cx="48387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3175" y="1832100"/>
            <a:ext cx="6637376" cy="48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04" name="Google Shape;404;p44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0" name="Google Shape;410;p45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025" y="1477225"/>
            <a:ext cx="6001574" cy="48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13" name="Google Shape;413;p45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9" name="Google Shape;419;p46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50" y="2271275"/>
            <a:ext cx="5819481" cy="33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825" y="1881625"/>
            <a:ext cx="5906124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23" name="Google Shape;423;p46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</a:t>
            </a:r>
            <a:r>
              <a:rPr b="1" lang="es-ES" sz="2600">
                <a:solidFill>
                  <a:schemeClr val="dk1"/>
                </a:solidFill>
              </a:rPr>
              <a:t>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25" y="1605075"/>
            <a:ext cx="7785144" cy="4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9" name="Google Shape;429;p47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100" y="1543250"/>
            <a:ext cx="9179300" cy="48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8" name="Google Shape;438;p48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00" y="1155375"/>
            <a:ext cx="10051799" cy="5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41" name="Google Shape;441;p48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7" name="Google Shape;447;p49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238" y="1267850"/>
            <a:ext cx="8793526" cy="5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9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50" name="Google Shape;450;p49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6" name="Google Shape;456;p50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588" y="1411200"/>
            <a:ext cx="9922776" cy="50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59" name="Google Shape;459;p50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65" name="Google Shape;465;p51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300" y="1402950"/>
            <a:ext cx="9870251" cy="50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68" name="Google Shape;468;p51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12550"/>
            <a:ext cx="1102042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2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77" name="Google Shape;477;p52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25" y="1386450"/>
            <a:ext cx="9629200" cy="50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3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86" name="Google Shape;486;p53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125" y="1378200"/>
            <a:ext cx="9894975" cy="49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4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495" name="Google Shape;495;p54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01" name="Google Shape;501;p55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075" y="1427725"/>
            <a:ext cx="10237751" cy="4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5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504" name="Google Shape;504;p55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025" y="1340700"/>
            <a:ext cx="10043549" cy="514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6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513" name="Google Shape;513;p56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1" name="Google Shape;111;p12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12" name="Google Shape;112;p12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400" y="2096625"/>
            <a:ext cx="6706537" cy="423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9" name="Google Shape;519;p57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89274"/>
            <a:ext cx="10595198" cy="48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7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522" name="Google Shape;522;p57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28" name="Google Shape;52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5" y="1340700"/>
            <a:ext cx="10402825" cy="5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530" name="Google Shape;530;p58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36" name="Google Shape;536;p59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75" y="1340700"/>
            <a:ext cx="10315899" cy="50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9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13.4 Nozomi Guardian</a:t>
            </a:r>
            <a:endParaRPr b="1"/>
          </a:p>
        </p:txBody>
      </p:sp>
      <p:sp>
        <p:nvSpPr>
          <p:cNvPr id="539" name="Google Shape;539;p59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45" name="Google Shape;545;p60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13.5 Version Dog</a:t>
            </a:r>
            <a:endParaRPr b="1"/>
          </a:p>
        </p:txBody>
      </p:sp>
      <p:sp>
        <p:nvSpPr>
          <p:cNvPr id="547" name="Google Shape;547;p60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pic>
        <p:nvPicPr>
          <p:cNvPr id="548" name="Google Shape;548;p6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00" y="1772250"/>
            <a:ext cx="4387024" cy="43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5912" y="2040925"/>
            <a:ext cx="3320117" cy="370035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0"/>
          <p:cNvSpPr txBox="1"/>
          <p:nvPr/>
        </p:nvSpPr>
        <p:spPr>
          <a:xfrm>
            <a:off x="7974300" y="1465200"/>
            <a:ext cx="39654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El complemento SIMATIC PCS 7, versiondog, puede ser utilizado por el operador de una planta SIMATIC PCS 7 para las siguientes tareas: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Realización de todas las copias de seguridad de datos y gestión de versiones de software a lo largo de todo el ciclo de vida de la planta SIMATIC PCS 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Representación de toda la configuración de un sistema SIMATIC PCS 7, incluido el historial de cambios desde la puesta en marcha hasta el momento actual de funcionamiento de la planta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Comparación de los SFC y CFC de dos versiones de un proyecto SIMATIC PCS 7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Documentación completa de cambios en un proyecto SIMATIC PCS 7, por ejemplo, auditorías, validaciones y certificaciones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Control de versiones del software para recuperación inmediata en caso de problemas (disaster recovery)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Restauración de versiones de software optimizadas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56" name="Google Shape;556;p61"/>
          <p:cNvSpPr txBox="1"/>
          <p:nvPr/>
        </p:nvSpPr>
        <p:spPr>
          <a:xfrm>
            <a:off x="609525" y="1606050"/>
            <a:ext cx="106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02" y="1606050"/>
            <a:ext cx="10990750" cy="465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1"/>
          <p:cNvSpPr txBox="1"/>
          <p:nvPr/>
        </p:nvSpPr>
        <p:spPr>
          <a:xfrm>
            <a:off x="6711350" y="880200"/>
            <a:ext cx="50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13.6 Otros</a:t>
            </a:r>
            <a:endParaRPr b="1"/>
          </a:p>
        </p:txBody>
      </p:sp>
      <p:sp>
        <p:nvSpPr>
          <p:cNvPr id="559" name="Google Shape;559;p61"/>
          <p:cNvSpPr txBox="1"/>
          <p:nvPr>
            <p:ph type="title"/>
          </p:nvPr>
        </p:nvSpPr>
        <p:spPr>
          <a:xfrm>
            <a:off x="766350" y="884700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175"/>
            <a:ext cx="52387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75" y="1762888"/>
            <a:ext cx="5247476" cy="210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550" y="4017999"/>
            <a:ext cx="5421033" cy="206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9" name="Google Shape;129;p14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175"/>
            <a:ext cx="11885602" cy="400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100" y="2008200"/>
            <a:ext cx="679132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93525" y="1123775"/>
            <a:ext cx="5844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13.- Monitorizar SCI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6402900" y="1020075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2600">
                <a:solidFill>
                  <a:schemeClr val="dk1"/>
                </a:solidFill>
              </a:rPr>
              <a:t>13.1 Siemens Sinec INS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1325"/>
            <a:ext cx="52673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1852175"/>
            <a:ext cx="6152742" cy="423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